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147483431" r:id="rId2"/>
    <p:sldId id="2147483433" r:id="rId3"/>
    <p:sldId id="2147483434" r:id="rId4"/>
    <p:sldId id="2147483432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5C02E-F1F7-47C0-8B2C-7767B0E2F8D9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4CF6C-6EFF-4A06-A334-568C687816D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129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FC65-487E-2D3C-7F9A-25F3313A9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28B653-64A8-A563-C8CC-EFEEC588A3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69646E-4CC6-0D9E-A0C0-8F4DC5A3A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AB5E0-43CE-8B60-A12E-ECA6D6ED7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9CD32-44F0-4EA7-867D-7CF948A898C4}" type="slidenum">
              <a:rPr lang="nl-BE" smtClean="0"/>
              <a:t>1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90156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FA7BE-4842-3F7D-5AB5-E30E0199D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50DD6A-A7BC-3FF0-7614-5AF08B4A8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004182-717C-C464-C000-4CA62DF217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F60A7-4B01-112E-CC26-05B0375BCE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9CD32-44F0-4EA7-867D-7CF948A898C4}" type="slidenum">
              <a:rPr lang="nl-BE" smtClean="0"/>
              <a:t>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937225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E34A0-3855-D2F3-2905-3F2E2C711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267465-2927-4D17-F213-AC3E6EE89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448562-D1B5-6163-8014-4F5841275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0A67B-EF98-FC59-79E1-E945D5328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9CD32-44F0-4EA7-867D-7CF948A898C4}" type="slidenum">
              <a:rPr lang="nl-BE" smtClean="0"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49403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350EA-E777-ED26-97DD-758499BB8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2633D-9F4D-F52B-E8D9-10CFB1BE5B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E106B9-30B7-4841-7C62-0F65136F02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48B7D-C2F2-A3A1-3FDE-F40DAC11F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9CD32-44F0-4EA7-867D-7CF948A898C4}" type="slidenum">
              <a:rPr lang="nl-BE" smtClean="0"/>
              <a:t>4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40530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D3A0A6-54C1-15EC-F061-ED4B5C85A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11CC896-00E5-0079-223E-810BFF6E9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450C5A-087D-601F-E402-3821267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49DE1-F5F9-5181-0FB5-6AB143A0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6C5087-5B83-89FC-1EB0-F0BB22206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066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1C817-EC12-CB3C-839A-90E49D34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4079FE-C19E-255B-475C-EA65400F5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302288-150B-72C5-F184-5C0E00328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6D8342-3B96-6A16-C85D-FD347899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2599FB-E97E-9E94-8297-8EB991FEB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689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397E1D3-B1B9-951F-0769-CC37A4932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639B84-9339-8A1F-FBD1-17A633C20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99C2F3-D4BE-A3E7-A4F3-61DD5410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143ABE-D563-282F-1739-F6C2E0FE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D8F6A4-401E-A156-3A34-E3020CA8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877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CD1581-BA80-A3AD-53AA-33C606577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31C607-D231-D2CF-71FD-D03F79901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0F3594-731C-BB78-6BC7-02373826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907F2B-9D53-6FE1-5FD9-B7729917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B359DB-2F7E-FBB0-2501-2BFAF463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265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7B34DF-899A-A8A7-87DA-A8769ADAD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CF75DE-0ADB-9DFB-F9F3-7D9BEC13F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FAEB19-1784-857C-31E8-E2509BAD7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DDE4D7-C39A-327F-5109-DAB29E2E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1CB68A-CB7F-3D6E-8CB8-887E75F3D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425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25990-9B0B-855C-E004-B9CC7A5F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FD9008-CE81-014D-939B-454D6C4AE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28AC547-4417-BCFE-BBBC-653D507E7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4AC39D0-2935-B082-70B4-786B8BCC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7B5EB39-3E11-EA40-190E-E36D00CF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EE9A776-CB2C-8CC6-4077-684874A5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056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650A4-2514-A869-506D-BB05BC17F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2C06E68-12BE-78B3-593A-1C774286D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60FE936-113C-94CE-51F6-AB55E3C13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2B90EC-9A98-5A00-59EF-0A8E3E7AA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72B4D25-9C6F-8346-0DB9-A4F13F734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94D1F45-1B0B-2A12-A0E5-7706DFAE6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79796DD-DDB6-1136-2635-46AF6857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59CEEEF-2EE3-F421-8123-35900262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5872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07395-E883-749F-DDB0-8FF0A354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3976D12-6CA8-2FC1-5E1E-44EF974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C494F1C-9944-1B9B-169E-2DDA8099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A283552-41E9-9A41-EA9C-D258AD132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127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4EB14F5-0914-CDE6-C132-B2A97DA3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796E82F-149F-46CF-8521-35FCF23E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4E8D2A9-A283-0BCE-E134-2992D7343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8843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E7129-CE50-5496-39F4-97ACE4B6C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ED6832-D68D-08D7-9984-1B0DFD63C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AF2034-6264-0D8C-6AB7-83C406528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6C3F3F-BBFC-0180-9F87-011436927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B5F800-AD46-0ECE-08A5-15A4021E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0241333-A6B6-04A4-25DD-630B8D337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575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809DD-D8A2-7463-8442-1DBF31143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D2F7E42-7774-72FA-A98C-52F8425FF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C5EF44F-483D-BC75-5435-EE9ACAE03B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23AD42-2878-BADD-86F8-6227456D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925543-F905-9238-B9E9-5815FA753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2B34C7-3233-E23A-4B02-4F1EC9DC9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1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5FDDA3-2D82-DB28-4F22-10A17F9EA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9D13742-CE44-D6D7-296D-78AA1D19F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7A9A90-B423-167E-A02E-105681075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06638C-69F5-468C-8610-4235B3875BCE}" type="datetimeFigureOut">
              <a:rPr lang="nl-BE" smtClean="0"/>
              <a:t>29/05/2026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8C01D5-C621-C342-4E3E-123235D37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4EEE9E-E0AF-391D-2C1C-130FC4288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963320-FDFD-4895-80E6-4A951AA55F9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2590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DFAB0-A8B3-EDE0-7951-23FA2364B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75FCABBF-AB13-FCDD-2E1A-E458EF45CEB9}"/>
              </a:ext>
            </a:extLst>
          </p:cNvPr>
          <p:cNvSpPr/>
          <p:nvPr/>
        </p:nvSpPr>
        <p:spPr>
          <a:xfrm>
            <a:off x="623392" y="6317706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BFA1DA-DBBA-E390-311B-E18475D52166}"/>
              </a:ext>
            </a:extLst>
          </p:cNvPr>
          <p:cNvSpPr/>
          <p:nvPr/>
        </p:nvSpPr>
        <p:spPr>
          <a:xfrm>
            <a:off x="623392" y="1052738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A55B43EF-73D2-990E-394D-6CF4E658ECBC}"/>
              </a:ext>
            </a:extLst>
          </p:cNvPr>
          <p:cNvSpPr txBox="1">
            <a:spLocks/>
          </p:cNvSpPr>
          <p:nvPr/>
        </p:nvSpPr>
        <p:spPr>
          <a:xfrm>
            <a:off x="548902" y="1719367"/>
            <a:ext cx="11438468" cy="31803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19A4D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Afbeelding 1" descr="Afbeelding met teken&#10;&#10;Automatisch gegenereerde beschrijving">
            <a:extLst>
              <a:ext uri="{FF2B5EF4-FFF2-40B4-BE49-F238E27FC236}">
                <a16:creationId xmlns:a16="http://schemas.microsoft.com/office/drawing/2014/main" id="{40DA14A0-FF02-2554-7352-8BD9B46D30B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3434"/>
          <a:stretch>
            <a:fillRect/>
          </a:stretch>
        </p:blipFill>
        <p:spPr>
          <a:xfrm>
            <a:off x="9877892" y="150719"/>
            <a:ext cx="2013527" cy="83732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019A38A9-5C58-BF41-4F49-B1671E04EF66}"/>
              </a:ext>
            </a:extLst>
          </p:cNvPr>
          <p:cNvSpPr txBox="1">
            <a:spLocks/>
          </p:cNvSpPr>
          <p:nvPr/>
        </p:nvSpPr>
        <p:spPr>
          <a:xfrm>
            <a:off x="623392" y="424302"/>
            <a:ext cx="9146773" cy="563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1" kern="1200" cap="all" baseline="0">
                <a:solidFill>
                  <a:srgbClr val="19A4D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800" dirty="0">
                <a:latin typeface="Calibri"/>
              </a:rPr>
              <a:t>H2HEAT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4A30A2D3-7E60-8CDD-2D88-D735BB864695}"/>
              </a:ext>
            </a:extLst>
          </p:cNvPr>
          <p:cNvSpPr txBox="1"/>
          <p:nvPr/>
        </p:nvSpPr>
        <p:spPr>
          <a:xfrm>
            <a:off x="902915" y="2393517"/>
            <a:ext cx="10746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Dedicated program for using hydrogen for hard-to-abate high-temperature heating applications</a:t>
            </a:r>
            <a:endParaRPr lang="nl-BE" dirty="0">
              <a:solidFill>
                <a:schemeClr val="accent1"/>
              </a:solidFill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FAE9F57-310A-A2AC-6A6F-2462F9BC7FC2}"/>
              </a:ext>
            </a:extLst>
          </p:cNvPr>
          <p:cNvSpPr txBox="1"/>
          <p:nvPr/>
        </p:nvSpPr>
        <p:spPr>
          <a:xfrm>
            <a:off x="623392" y="3265436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  <a:latin typeface="Calibri"/>
              </a:rPr>
              <a:t>WHY</a:t>
            </a:r>
            <a:endParaRPr lang="nl-BE" sz="2400" b="1" dirty="0">
              <a:solidFill>
                <a:schemeClr val="accent1"/>
              </a:solidFill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6964B644-06AE-6B65-74DF-83262A5A1810}"/>
              </a:ext>
            </a:extLst>
          </p:cNvPr>
          <p:cNvSpPr txBox="1"/>
          <p:nvPr/>
        </p:nvSpPr>
        <p:spPr>
          <a:xfrm>
            <a:off x="623392" y="171936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  <a:latin typeface="Calibri"/>
              </a:rPr>
              <a:t>H2HEAT</a:t>
            </a:r>
            <a:endParaRPr lang="nl-BE" sz="2400" b="1" dirty="0">
              <a:solidFill>
                <a:schemeClr val="accent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932D818-3D1E-E8EC-D6C0-8129C24553C0}"/>
              </a:ext>
            </a:extLst>
          </p:cNvPr>
          <p:cNvSpPr txBox="1"/>
          <p:nvPr/>
        </p:nvSpPr>
        <p:spPr>
          <a:xfrm>
            <a:off x="902915" y="3882086"/>
            <a:ext cx="10746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Questions from companies with high-temperature processes and plans for reducing CO</a:t>
            </a:r>
            <a:r>
              <a:rPr lang="en-US" baseline="-25000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Questions from companies with surplus green electricity and high temperature processes</a:t>
            </a:r>
            <a:endParaRPr lang="nl-BE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34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AB6D0-293A-EF9F-4649-A11C227A1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073FE5A9-C140-ABD7-4C77-9CAE909657A0}"/>
              </a:ext>
            </a:extLst>
          </p:cNvPr>
          <p:cNvSpPr/>
          <p:nvPr/>
        </p:nvSpPr>
        <p:spPr>
          <a:xfrm>
            <a:off x="623392" y="6317706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6CA39C1-ED70-90BF-D090-D037EDCF6C7D}"/>
              </a:ext>
            </a:extLst>
          </p:cNvPr>
          <p:cNvSpPr/>
          <p:nvPr/>
        </p:nvSpPr>
        <p:spPr>
          <a:xfrm>
            <a:off x="623392" y="1052738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C61A9257-1F77-C65B-B330-9DE026431605}"/>
              </a:ext>
            </a:extLst>
          </p:cNvPr>
          <p:cNvSpPr txBox="1">
            <a:spLocks/>
          </p:cNvSpPr>
          <p:nvPr/>
        </p:nvSpPr>
        <p:spPr>
          <a:xfrm>
            <a:off x="548902" y="1719367"/>
            <a:ext cx="11438468" cy="31803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19A4D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Afbeelding 1" descr="Afbeelding met teken&#10;&#10;Automatisch gegenereerde beschrijving">
            <a:extLst>
              <a:ext uri="{FF2B5EF4-FFF2-40B4-BE49-F238E27FC236}">
                <a16:creationId xmlns:a16="http://schemas.microsoft.com/office/drawing/2014/main" id="{571D5752-6E65-612A-779D-7A39C09D412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3434"/>
          <a:stretch>
            <a:fillRect/>
          </a:stretch>
        </p:blipFill>
        <p:spPr>
          <a:xfrm>
            <a:off x="9877892" y="150719"/>
            <a:ext cx="2013527" cy="83732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AE5B83DD-7873-A4BF-5160-F8C6992C52D2}"/>
              </a:ext>
            </a:extLst>
          </p:cNvPr>
          <p:cNvSpPr txBox="1">
            <a:spLocks/>
          </p:cNvSpPr>
          <p:nvPr/>
        </p:nvSpPr>
        <p:spPr>
          <a:xfrm>
            <a:off x="623392" y="424302"/>
            <a:ext cx="9146773" cy="563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1" kern="1200" cap="all" baseline="0">
                <a:solidFill>
                  <a:srgbClr val="19A4D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800" dirty="0">
                <a:latin typeface="Calibri"/>
              </a:rPr>
              <a:t>H2HEAT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4C8ACB3-AD93-857F-D4BC-A35C5B18F16B}"/>
              </a:ext>
            </a:extLst>
          </p:cNvPr>
          <p:cNvSpPr txBox="1"/>
          <p:nvPr/>
        </p:nvSpPr>
        <p:spPr>
          <a:xfrm>
            <a:off x="894807" y="2097507"/>
            <a:ext cx="10746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nl-BE" dirty="0">
              <a:solidFill>
                <a:schemeClr val="accent1"/>
              </a:solidFill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5C7284-58C8-D146-43F6-719C85AFE801}"/>
              </a:ext>
            </a:extLst>
          </p:cNvPr>
          <p:cNvSpPr txBox="1"/>
          <p:nvPr/>
        </p:nvSpPr>
        <p:spPr>
          <a:xfrm>
            <a:off x="548902" y="1427243"/>
            <a:ext cx="6096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  <a:latin typeface="Calibri"/>
              </a:rPr>
              <a:t>Interesting sectors</a:t>
            </a:r>
          </a:p>
          <a:p>
            <a:endParaRPr lang="en-GB" sz="2400" b="1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Ceramics</a:t>
            </a: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</a:t>
            </a: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Non-ferro</a:t>
            </a: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Glass</a:t>
            </a: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</a:t>
            </a: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Chemical</a:t>
            </a: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Steel</a:t>
            </a: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….</a:t>
            </a:r>
          </a:p>
          <a:p>
            <a:r>
              <a:rPr lang="en-GB" sz="2400" b="1" dirty="0">
                <a:solidFill>
                  <a:schemeClr val="accent1"/>
                </a:solidFill>
                <a:latin typeface="Calibri"/>
              </a:rPr>
              <a:t>	</a:t>
            </a:r>
            <a:endParaRPr lang="nl-BE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87620-EF34-6EB2-D537-5FE51E9E0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2A18B432-C199-6BD1-7FB8-9C9C93BE5743}"/>
              </a:ext>
            </a:extLst>
          </p:cNvPr>
          <p:cNvSpPr/>
          <p:nvPr/>
        </p:nvSpPr>
        <p:spPr>
          <a:xfrm>
            <a:off x="623392" y="6317706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196F537-287C-DE46-E334-2B56F27439F3}"/>
              </a:ext>
            </a:extLst>
          </p:cNvPr>
          <p:cNvSpPr/>
          <p:nvPr/>
        </p:nvSpPr>
        <p:spPr>
          <a:xfrm>
            <a:off x="623392" y="1052738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B2E401FD-C016-FB63-0E0F-248192DDF20B}"/>
              </a:ext>
            </a:extLst>
          </p:cNvPr>
          <p:cNvSpPr txBox="1">
            <a:spLocks/>
          </p:cNvSpPr>
          <p:nvPr/>
        </p:nvSpPr>
        <p:spPr>
          <a:xfrm>
            <a:off x="548902" y="1719367"/>
            <a:ext cx="11438468" cy="31803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19A4D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Afbeelding 1" descr="Afbeelding met teken&#10;&#10;Automatisch gegenereerde beschrijving">
            <a:extLst>
              <a:ext uri="{FF2B5EF4-FFF2-40B4-BE49-F238E27FC236}">
                <a16:creationId xmlns:a16="http://schemas.microsoft.com/office/drawing/2014/main" id="{CCFFEA10-5B5C-08F2-8936-9874E2E9CB8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3434"/>
          <a:stretch>
            <a:fillRect/>
          </a:stretch>
        </p:blipFill>
        <p:spPr>
          <a:xfrm>
            <a:off x="9877892" y="150719"/>
            <a:ext cx="2013527" cy="83732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BDAF55A-9D55-49A1-A7AD-F06181DF082D}"/>
              </a:ext>
            </a:extLst>
          </p:cNvPr>
          <p:cNvSpPr txBox="1">
            <a:spLocks/>
          </p:cNvSpPr>
          <p:nvPr/>
        </p:nvSpPr>
        <p:spPr>
          <a:xfrm>
            <a:off x="623392" y="424302"/>
            <a:ext cx="9146773" cy="563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1" kern="1200" cap="all" baseline="0">
                <a:solidFill>
                  <a:srgbClr val="19A4D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800" dirty="0">
                <a:latin typeface="Calibri"/>
              </a:rPr>
              <a:t>H2HEAT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3588ACD-5E75-FCD7-8210-89C00DAA3893}"/>
              </a:ext>
            </a:extLst>
          </p:cNvPr>
          <p:cNvSpPr txBox="1"/>
          <p:nvPr/>
        </p:nvSpPr>
        <p:spPr>
          <a:xfrm>
            <a:off x="894807" y="2097507"/>
            <a:ext cx="1074665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Mapping subsector, including list of companies, indicating temperature levels, processes, ‘heat’ volumes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Collecting companies covering the value chain</a:t>
            </a: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hydrogen supply, …, heating equipment,…. , end-users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On-site discussions at end-users with assessment of techno-economic feasibility, design TCO-model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Developing 3 concrete demonstration projects: technical concept, consortium, budget, timeline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Funding possibilities and if relevant submission funding proposal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Determining the techno-economic potential for hydrogen in this sector</a:t>
            </a:r>
          </a:p>
          <a:p>
            <a:endParaRPr lang="en-US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F58E8158-F949-2A49-D3B4-1363387D9E60}"/>
              </a:ext>
            </a:extLst>
          </p:cNvPr>
          <p:cNvSpPr txBox="1"/>
          <p:nvPr/>
        </p:nvSpPr>
        <p:spPr>
          <a:xfrm>
            <a:off x="548902" y="142724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  <a:latin typeface="Calibri"/>
              </a:rPr>
              <a:t>PROPOSAL</a:t>
            </a:r>
            <a:endParaRPr lang="nl-BE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89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69356-B230-1D8F-AF0C-F000F2B7D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16814C86-EDDD-74B4-F8C6-EC4168FD38D9}"/>
              </a:ext>
            </a:extLst>
          </p:cNvPr>
          <p:cNvSpPr/>
          <p:nvPr/>
        </p:nvSpPr>
        <p:spPr>
          <a:xfrm>
            <a:off x="623392" y="6317706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67D4967-A042-32E6-289B-56151A9EE453}"/>
              </a:ext>
            </a:extLst>
          </p:cNvPr>
          <p:cNvSpPr/>
          <p:nvPr/>
        </p:nvSpPr>
        <p:spPr>
          <a:xfrm>
            <a:off x="623392" y="1052738"/>
            <a:ext cx="10945216" cy="45719"/>
          </a:xfrm>
          <a:prstGeom prst="rect">
            <a:avLst/>
          </a:prstGeom>
          <a:gradFill flip="none" rotWithShape="1">
            <a:gsLst>
              <a:gs pos="0">
                <a:srgbClr val="87BD3A"/>
              </a:gs>
              <a:gs pos="100000">
                <a:srgbClr val="19A4D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2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DFD7A914-3FFB-A843-F076-F64D94540ADA}"/>
              </a:ext>
            </a:extLst>
          </p:cNvPr>
          <p:cNvSpPr txBox="1">
            <a:spLocks/>
          </p:cNvSpPr>
          <p:nvPr/>
        </p:nvSpPr>
        <p:spPr>
          <a:xfrm>
            <a:off x="548902" y="1719367"/>
            <a:ext cx="11438468" cy="31803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19A4D1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19A4D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</a:p>
        </p:txBody>
      </p:sp>
      <p:pic>
        <p:nvPicPr>
          <p:cNvPr id="2" name="Afbeelding 1" descr="Afbeelding met teken&#10;&#10;Automatisch gegenereerde beschrijving">
            <a:extLst>
              <a:ext uri="{FF2B5EF4-FFF2-40B4-BE49-F238E27FC236}">
                <a16:creationId xmlns:a16="http://schemas.microsoft.com/office/drawing/2014/main" id="{93F0A887-68C0-8667-AC64-887B50963A5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3434"/>
          <a:stretch>
            <a:fillRect/>
          </a:stretch>
        </p:blipFill>
        <p:spPr>
          <a:xfrm>
            <a:off x="9877892" y="150719"/>
            <a:ext cx="2013527" cy="83732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E90A03A5-D896-D671-9BE6-B15929AF3B8A}"/>
              </a:ext>
            </a:extLst>
          </p:cNvPr>
          <p:cNvSpPr txBox="1">
            <a:spLocks/>
          </p:cNvSpPr>
          <p:nvPr/>
        </p:nvSpPr>
        <p:spPr>
          <a:xfrm>
            <a:off x="623392" y="424302"/>
            <a:ext cx="9146773" cy="563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1" kern="1200" cap="all" baseline="0">
                <a:solidFill>
                  <a:srgbClr val="19A4D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800" dirty="0">
                <a:latin typeface="Calibri"/>
              </a:rPr>
              <a:t>H2HEAT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6F03C0B-673B-140B-248F-540D75D037E8}"/>
              </a:ext>
            </a:extLst>
          </p:cNvPr>
          <p:cNvSpPr txBox="1"/>
          <p:nvPr/>
        </p:nvSpPr>
        <p:spPr>
          <a:xfrm>
            <a:off x="548902" y="1608949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Start project group		June 2026</a:t>
            </a: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If interested</a:t>
            </a:r>
          </a:p>
          <a:p>
            <a:endParaRPr lang="en-GB" sz="2400" dirty="0">
              <a:solidFill>
                <a:schemeClr val="accent1"/>
              </a:solidFill>
              <a:latin typeface="Calibri"/>
            </a:endParaRPr>
          </a:p>
          <a:p>
            <a:r>
              <a:rPr lang="en-GB" sz="2400" dirty="0">
                <a:solidFill>
                  <a:schemeClr val="accent1"/>
                </a:solidFill>
                <a:latin typeface="Calibri"/>
              </a:rPr>
              <a:t>	adwin.martens@waterstofnet.eu</a:t>
            </a:r>
            <a:endParaRPr lang="nl-BE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8694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156</Words>
  <Application>Microsoft Office PowerPoint</Application>
  <PresentationFormat>Breedbeeld</PresentationFormat>
  <Paragraphs>50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Gebruiker</dc:creator>
  <cp:lastModifiedBy>Gebruiker</cp:lastModifiedBy>
  <cp:revision>1</cp:revision>
  <dcterms:created xsi:type="dcterms:W3CDTF">2026-05-29T08:36:23Z</dcterms:created>
  <dcterms:modified xsi:type="dcterms:W3CDTF">2026-05-29T08:38:59Z</dcterms:modified>
</cp:coreProperties>
</file>